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68" r:id="rId6"/>
    <p:sldId id="269" r:id="rId7"/>
    <p:sldId id="270" r:id="rId8"/>
    <p:sldId id="271" r:id="rId9"/>
    <p:sldId id="275" r:id="rId10"/>
    <p:sldId id="28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D18A5F-A1C6-1136-248F-8C8C0B098617}" name="Kristin Hanks-Bents" initials="KH" userId="S::Kristin.Hanks-Bents@IowaEDA.com::4eff2810-a52a-47c3-bfba-e163a418312a" providerId="AD"/>
  <p188:author id="{1B81F8FB-3483-400F-D79F-A4C4499D940C}" name="Amber Buckingham" initials="AB" userId="S::amber.buckingham@iowaeda.com::6a4a7260-59dc-4f36-a203-240f5b11c4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15C"/>
    <a:srgbClr val="07647B"/>
    <a:srgbClr val="2F6459"/>
    <a:srgbClr val="DFA527"/>
    <a:srgbClr val="11405C"/>
    <a:srgbClr val="C5D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17"/>
  </p:normalViewPr>
  <p:slideViewPr>
    <p:cSldViewPr snapToGrid="0">
      <p:cViewPr varScale="1">
        <p:scale>
          <a:sx n="111" d="100"/>
          <a:sy n="111" d="100"/>
        </p:scale>
        <p:origin x="72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E5E9B5-E1C1-B73B-179E-C8C58A7A3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4869-37F8-F2B9-435A-301B53419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A639-9D14-4A93-9A5A-CFA61635F929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C93EF-C09E-3BF7-8DED-89B12E2CC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C371-CD2A-815A-318B-3D2BE6829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AB1C-F20A-4A1A-BB4C-B2144811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69EC9-970E-4F5F-9B97-2CF2B9759358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E491-7E8F-4764-A1A2-E60FAC19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-Commercial meaning multi-family, public, private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5E491-7E8F-4764-A1A2-E60FAC19A0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212D3-A267-9CF5-8173-2654A0217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9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4E7FFD-5E4B-5C05-E06C-0E1895A47637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Reverse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D02CA-706C-A23A-3441-F26F1A4DE5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5C67-73B5-7BAC-BCBF-3EBDE5EE0A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7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2BDA4EDC-D33F-CF15-0FF5-4682EACB4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338668"/>
            <a:ext cx="12435841" cy="10643616"/>
          </a:xfrm>
          <a:prstGeom prst="rect">
            <a:avLst/>
          </a:prstGeom>
        </p:spPr>
      </p:pic>
      <p:pic>
        <p:nvPicPr>
          <p:cNvPr id="6" name="Picture 5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612C2654-80AD-E824-E25A-FBD35AFDA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612742"/>
            <a:ext cx="12435840" cy="106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0814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-0.20671 " pathEditMode="fixed" rAng="0" ptsTypes="AA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4B7B-D04D-903E-B44A-BBA7D18F00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Revers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F97EE-A032-4E82-3BF8-C778ACCEF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8C930-18FA-03EB-700B-3601B5E9A7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9033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5368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1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10004-B53A-00E0-8C54-27051325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BBC5-2D14-0348-A40D-DB823823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67A9-5040-9CD9-17A3-CBC26D04F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6D94-A7BD-4B6E-B753-79AAA3CCBF31}" type="datetimeFigureOut">
              <a:rPr lang="en-US" smtClean="0"/>
              <a:t>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51D6-2FEA-F2D7-D332-1E8214DE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0B75-9038-36B8-AD02-C0A5B7881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0" r:id="rId3"/>
    <p:sldLayoutId id="2147483690" r:id="rId4"/>
    <p:sldLayoutId id="2147483650" r:id="rId5"/>
    <p:sldLayoutId id="2147483664" r:id="rId6"/>
    <p:sldLayoutId id="2147483671" r:id="rId7"/>
    <p:sldLayoutId id="2147483663" r:id="rId8"/>
    <p:sldLayoutId id="2147483667" r:id="rId9"/>
    <p:sldLayoutId id="2147483669" r:id="rId10"/>
    <p:sldLayoutId id="2147483673" r:id="rId11"/>
    <p:sldLayoutId id="2147483654" r:id="rId12"/>
    <p:sldLayoutId id="2147483678" r:id="rId13"/>
    <p:sldLayoutId id="2147483680" r:id="rId14"/>
    <p:sldLayoutId id="2147483682" r:id="rId15"/>
    <p:sldLayoutId id="2147483684" r:id="rId16"/>
    <p:sldLayoutId id="2147483686" r:id="rId17"/>
    <p:sldLayoutId id="2147483688" r:id="rId18"/>
    <p:sldLayoutId id="2147483655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140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Arial" panose="020B0604020202020204" pitchFamily="34" charset="0"/>
        <a:buChar char="○"/>
        <a:defRPr sz="2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74C-AB8A-4B28-63C0-C6C922031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03273"/>
            <a:ext cx="9144000" cy="838304"/>
          </a:xfrm>
        </p:spPr>
        <p:txBody>
          <a:bodyPr>
            <a:normAutofit/>
          </a:bodyPr>
          <a:lstStyle/>
          <a:p>
            <a:r>
              <a:rPr lang="en-US" dirty="0"/>
              <a:t>Home Energy Rebate Programs in Iowa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0C5F9-0BA3-82CC-7135-E0FE7E1BD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71072"/>
            <a:ext cx="9144000" cy="913471"/>
          </a:xfrm>
        </p:spPr>
        <p:txBody>
          <a:bodyPr>
            <a:normAutofit/>
          </a:bodyPr>
          <a:lstStyle/>
          <a:p>
            <a:r>
              <a:rPr lang="en-US" dirty="0"/>
              <a:t>Amber Buckingham  |  Program Manager </a:t>
            </a:r>
          </a:p>
          <a:p>
            <a:r>
              <a:rPr lang="en-US" dirty="0"/>
              <a:t>Iowa Economic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240982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A0D4-0E6A-5724-E8D1-5E6DC50E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Energy Rebate Programs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8968-4061-774A-B2CD-DBCF0C80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Inflation Reduction Act (IRA) established three programs related to residential energy efficiency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50121 – HOMES – whole home energy efficiency program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50122 – HEAR – electrification-focused rebates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50123 – TREC – training for residential energy contractors</a:t>
            </a:r>
          </a:p>
        </p:txBody>
      </p:sp>
    </p:spTree>
    <p:extLst>
      <p:ext uri="{BB962C8B-B14F-4D97-AF65-F5344CB8AC3E}">
        <p14:creationId xmlns:p14="http://schemas.microsoft.com/office/powerpoint/2010/main" val="295222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BDBB-02FA-6D60-6CFA-96B9262A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Energy Rebate Programs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453063-A47E-7C0E-76A4-0BEC2F6F5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001626"/>
              </p:ext>
            </p:extLst>
          </p:nvPr>
        </p:nvGraphicFramePr>
        <p:xfrm>
          <a:off x="838200" y="1825625"/>
          <a:ext cx="1051559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6171322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850627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07678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Home Energy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Allowed Rebate Amount Per Household Below 80% Area Median Income (AMI)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Allowed Rebate Amount Per Household Above 80% Area Median Income (AMI)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8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Home Efficiency Project with at least 20% predicted energy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of project costs, up to $4,000*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of project costs, up to $2,000 (maximum of $200,000 for a multifamily building)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74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Home Efficiency Project with at least 35% predicted energy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 of project costs, up to $8,000*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of project costs, up to $4,000 (maximum of $400,000 for a multifamily building)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Home Electrification Project Qualified Technologies (only households with an income below 150% AMI are eligible)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of project costs up to technology cost maximums**; up to $14,000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of project costs, up to technology cost maximums*; up to $14,000 (households with incomes above 150% AMI are not eligible)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5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6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EB4D-D142-880C-C71E-8C856FB8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 (Home Electrification and Appliance Rebates)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AF17-2878-5AE4-B637-25F4F072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Rebate program to support low to moderate income households who electrify their homes</a:t>
            </a:r>
          </a:p>
          <a:p>
            <a:pPr lvl="1"/>
            <a:r>
              <a:rPr lang="en-US" dirty="0"/>
              <a:t>Iowa will receive ~$60M</a:t>
            </a:r>
          </a:p>
          <a:p>
            <a:r>
              <a:rPr lang="en-US" dirty="0"/>
              <a:t>May cover up to 100% of project costs for low income households and 50% of project costs for moderate income households</a:t>
            </a:r>
          </a:p>
          <a:p>
            <a:r>
              <a:rPr lang="en-US" dirty="0"/>
              <a:t>Multifamily units may qualify if at least 50% of residents are low to moderate income </a:t>
            </a:r>
          </a:p>
          <a:p>
            <a:r>
              <a:rPr lang="en-US" dirty="0"/>
              <a:t>Audit and HVAC certification required for heat pump installations</a:t>
            </a:r>
          </a:p>
        </p:txBody>
      </p:sp>
    </p:spTree>
    <p:extLst>
      <p:ext uri="{BB962C8B-B14F-4D97-AF65-F5344CB8AC3E}">
        <p14:creationId xmlns:p14="http://schemas.microsoft.com/office/powerpoint/2010/main" val="278086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7B87-B888-91C6-0CF7-CCC0D7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HOMES (Home Efficiency Rebates)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AFA7D-C459-BC5C-D033-903BC64B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Whole home energy efficiency rebate program</a:t>
            </a:r>
          </a:p>
          <a:p>
            <a:pPr lvl="1"/>
            <a:r>
              <a:rPr lang="en-US" dirty="0"/>
              <a:t>Rebate amount will be determined by the total projected or measured savings for the whole home</a:t>
            </a:r>
          </a:p>
          <a:p>
            <a:pPr lvl="2"/>
            <a:r>
              <a:rPr lang="en-US" dirty="0"/>
              <a:t>Not based on the installation of individual end use applications</a:t>
            </a:r>
          </a:p>
          <a:p>
            <a:pPr lvl="1"/>
            <a:r>
              <a:rPr lang="en-US" dirty="0"/>
              <a:t>Iowa </a:t>
            </a:r>
            <a:r>
              <a:rPr lang="en-US"/>
              <a:t>will receive </a:t>
            </a:r>
            <a:r>
              <a:rPr lang="en-US" dirty="0"/>
              <a:t>~$60M</a:t>
            </a:r>
          </a:p>
          <a:p>
            <a:r>
              <a:rPr lang="en-US" dirty="0"/>
              <a:t>Audit required – BPI or Resnet</a:t>
            </a:r>
          </a:p>
          <a:p>
            <a:r>
              <a:rPr lang="en-US" dirty="0"/>
              <a:t>Measured/modeled/both</a:t>
            </a:r>
          </a:p>
        </p:txBody>
      </p:sp>
    </p:spTree>
    <p:extLst>
      <p:ext uri="{BB962C8B-B14F-4D97-AF65-F5344CB8AC3E}">
        <p14:creationId xmlns:p14="http://schemas.microsoft.com/office/powerpoint/2010/main" val="114532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827E-970B-6312-725A-487D3E02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TREC (Training for Residential Energy Contractors)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A8EA-8919-8332-3975-3B57C2F1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Contractor/Auditor Training program – contractors and auditors MUST be certified through this program to be eligible to provide services for HOMES AND HEAR applicants</a:t>
            </a:r>
          </a:p>
          <a:p>
            <a:r>
              <a:rPr lang="en-US" dirty="0"/>
              <a:t>Iowa will receive ~$2.1M in two tranches</a:t>
            </a:r>
          </a:p>
          <a:p>
            <a:r>
              <a:rPr lang="en-US" dirty="0"/>
              <a:t>Funds to be used for:</a:t>
            </a:r>
          </a:p>
          <a:p>
            <a:pPr lvl="1"/>
            <a:r>
              <a:rPr lang="en-US" dirty="0"/>
              <a:t>New workforce training </a:t>
            </a:r>
          </a:p>
          <a:p>
            <a:pPr lvl="1"/>
            <a:r>
              <a:rPr lang="en-US" dirty="0"/>
              <a:t>Existing workforce training and certifications</a:t>
            </a:r>
          </a:p>
          <a:p>
            <a:pPr lvl="1"/>
            <a:r>
              <a:rPr lang="en-US" dirty="0"/>
              <a:t>Auditor training and certifications (BPI, Resnet)</a:t>
            </a:r>
          </a:p>
        </p:txBody>
      </p:sp>
    </p:spTree>
    <p:extLst>
      <p:ext uri="{BB962C8B-B14F-4D97-AF65-F5344CB8AC3E}">
        <p14:creationId xmlns:p14="http://schemas.microsoft.com/office/powerpoint/2010/main" val="89568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3047-1BD1-787A-CD72-F57BC02F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657B-C90C-6B21-7A48-3D268805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Amber Buckingham</a:t>
            </a:r>
          </a:p>
          <a:p>
            <a:pPr marL="0" indent="0">
              <a:buNone/>
            </a:pPr>
            <a:r>
              <a:rPr lang="en-US" dirty="0"/>
              <a:t>Amber.Buckingham@iowaeda.com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IEDA Iowa Energy Office programs</a:t>
            </a:r>
          </a:p>
          <a:p>
            <a:pPr marL="0" indent="0">
              <a:buNone/>
            </a:pPr>
            <a:r>
              <a:rPr lang="en-US" dirty="0"/>
              <a:t>iowaeda.com/</a:t>
            </a:r>
            <a:r>
              <a:rPr lang="en-US" dirty="0" err="1"/>
              <a:t>iowa</a:t>
            </a:r>
            <a:r>
              <a:rPr lang="en-US" dirty="0"/>
              <a:t>-energy-office</a:t>
            </a:r>
          </a:p>
        </p:txBody>
      </p:sp>
    </p:spTree>
    <p:extLst>
      <p:ext uri="{BB962C8B-B14F-4D97-AF65-F5344CB8AC3E}">
        <p14:creationId xmlns:p14="http://schemas.microsoft.com/office/powerpoint/2010/main" val="344219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C99C-4CBF-BDAE-78D9-7DDA8448F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3D0C8-C3C5-E12D-569B-8F15DA04E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Iowa Economic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35283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9aa3b6-f5fb-4571-8701-56f20689897b" xsi:nil="true"/>
    <lcf76f155ced4ddcb4097134ff3c332f xmlns="d2cbfc94-a69a-4175-9de2-749d5ca1cf7f">
      <Terms xmlns="http://schemas.microsoft.com/office/infopath/2007/PartnerControls"/>
    </lcf76f155ced4ddcb4097134ff3c332f>
    <SharedWithUsers xmlns="1d9aa3b6-f5fb-4571-8701-56f20689897b">
      <UserInfo>
        <DisplayName/>
        <AccountId xsi:nil="true"/>
        <AccountType/>
      </UserInfo>
    </SharedWithUsers>
    <MediaLengthInSeconds xmlns="d2cbfc94-a69a-4175-9de2-749d5ca1cf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18" ma:contentTypeDescription="Create a new document." ma:contentTypeScope="" ma:versionID="f6794b9a6218c0e1f73b67892b063895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a09d0f59aff5ed9b0617aabb080755e3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d208dc-b9ed-48a1-9bb4-1354ef616089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F7CF40-FC78-471C-AA3B-949BAEF8D31A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d9aa3b6-f5fb-4571-8701-56f20689897b"/>
    <ds:schemaRef ds:uri="d2cbfc94-a69a-4175-9de2-749d5ca1cf7f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DDED50-8A18-4331-85B7-B180C4542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A1AB6F-9E0A-4ECE-8E1D-007EE5993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fc94-a69a-4175-9de2-749d5ca1cf7f"/>
    <ds:schemaRef ds:uri="1d9aa3b6-f5fb-4571-8701-56f206898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472</Words>
  <Application>Microsoft Macintosh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Home Energy Rebate Programs in Iowa</vt:lpstr>
      <vt:lpstr>Home Energy Rebate Programs </vt:lpstr>
      <vt:lpstr>Home Energy Rebate Programs </vt:lpstr>
      <vt:lpstr>HEAR (Home Electrification and Appliance Rebates)</vt:lpstr>
      <vt:lpstr>HOMES (Home Efficiency Rebates)</vt:lpstr>
      <vt:lpstr>TREC (Training for Residential Energy Contractors)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Emily Piper</cp:lastModifiedBy>
  <cp:revision>43</cp:revision>
  <dcterms:created xsi:type="dcterms:W3CDTF">2023-10-09T14:52:58Z</dcterms:created>
  <dcterms:modified xsi:type="dcterms:W3CDTF">2025-01-21T17:15:42Z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  <property fmtid="{D5CDD505-2E9C-101B-9397-08002B2CF9AE}" pid="3" name="Order">
    <vt:r8>72758500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